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Lora" charset="1" panose="00000500000000000000"/>
      <p:regular r:id="rId14"/>
    </p:embeddedFont>
    <p:embeddedFont>
      <p:font typeface="Source Sans Pro" charset="1" panose="020B0503030403020204"/>
      <p:regular r:id="rId15"/>
    </p:embeddedFont>
    <p:embeddedFont>
      <p:font typeface="Arimo Bold" charset="1" panose="020B07040202020202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47155" y="1662261"/>
            <a:ext cx="9335691" cy="36909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62"/>
              </a:lnSpc>
            </a:pPr>
            <a:r>
              <a:rPr lang="en-US" sz="7625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HTML Foundation Framework: An Introduction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7155" y="5706666"/>
            <a:ext cx="9335691" cy="2010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HTML Foundation is a popular and powerful front-end framework that provides a solid foundation for building responsive and accessible websites. It offers a comprehensive set of tools, components, and utilities to streamline web development.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42392" y="8071097"/>
            <a:ext cx="488156" cy="488156"/>
            <a:chOff x="0" y="0"/>
            <a:chExt cx="650875" cy="6508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350" y="6350"/>
              <a:ext cx="638175" cy="638175"/>
            </a:xfrm>
            <a:custGeom>
              <a:avLst/>
              <a:gdLst/>
              <a:ahLst/>
              <a:cxnLst/>
              <a:rect r="r" b="b" t="t" l="l"/>
              <a:pathLst>
                <a:path h="638175" w="638175">
                  <a:moveTo>
                    <a:pt x="0" y="319024"/>
                  </a:moveTo>
                  <a:cubicBezTo>
                    <a:pt x="0" y="142875"/>
                    <a:pt x="142875" y="0"/>
                    <a:pt x="319024" y="0"/>
                  </a:cubicBezTo>
                  <a:cubicBezTo>
                    <a:pt x="495173" y="0"/>
                    <a:pt x="638175" y="142875"/>
                    <a:pt x="638175" y="319024"/>
                  </a:cubicBezTo>
                  <a:cubicBezTo>
                    <a:pt x="638175" y="495173"/>
                    <a:pt x="495300" y="638175"/>
                    <a:pt x="319024" y="638175"/>
                  </a:cubicBezTo>
                  <a:cubicBezTo>
                    <a:pt x="142748" y="638175"/>
                    <a:pt x="0" y="495300"/>
                    <a:pt x="0" y="319024"/>
                  </a:cubicBezTo>
                  <a:close/>
                </a:path>
              </a:pathLst>
            </a:custGeom>
            <a:solidFill>
              <a:srgbClr val="C09C7C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50875" cy="650875"/>
            </a:xfrm>
            <a:custGeom>
              <a:avLst/>
              <a:gdLst/>
              <a:ahLst/>
              <a:cxnLst/>
              <a:rect r="r" b="b" t="t" l="l"/>
              <a:pathLst>
                <a:path h="650875" w="650875">
                  <a:moveTo>
                    <a:pt x="0" y="325374"/>
                  </a:moveTo>
                  <a:cubicBezTo>
                    <a:pt x="0" y="145669"/>
                    <a:pt x="145669" y="0"/>
                    <a:pt x="325374" y="0"/>
                  </a:cubicBezTo>
                  <a:cubicBezTo>
                    <a:pt x="327279" y="0"/>
                    <a:pt x="329184" y="889"/>
                    <a:pt x="330327" y="2413"/>
                  </a:cubicBezTo>
                  <a:lnTo>
                    <a:pt x="325374" y="6350"/>
                  </a:lnTo>
                  <a:lnTo>
                    <a:pt x="325374" y="0"/>
                  </a:lnTo>
                  <a:lnTo>
                    <a:pt x="325374" y="6350"/>
                  </a:lnTo>
                  <a:lnTo>
                    <a:pt x="325374" y="0"/>
                  </a:lnTo>
                  <a:cubicBezTo>
                    <a:pt x="505206" y="0"/>
                    <a:pt x="650875" y="145669"/>
                    <a:pt x="650875" y="325374"/>
                  </a:cubicBezTo>
                  <a:cubicBezTo>
                    <a:pt x="650875" y="327787"/>
                    <a:pt x="649478" y="329946"/>
                    <a:pt x="647319" y="331089"/>
                  </a:cubicBezTo>
                  <a:lnTo>
                    <a:pt x="644525" y="325374"/>
                  </a:lnTo>
                  <a:lnTo>
                    <a:pt x="650875" y="325374"/>
                  </a:lnTo>
                  <a:cubicBezTo>
                    <a:pt x="650875" y="505079"/>
                    <a:pt x="505206" y="650748"/>
                    <a:pt x="325501" y="650748"/>
                  </a:cubicBezTo>
                  <a:lnTo>
                    <a:pt x="325501" y="644398"/>
                  </a:lnTo>
                  <a:lnTo>
                    <a:pt x="325501" y="638048"/>
                  </a:lnTo>
                  <a:lnTo>
                    <a:pt x="325501" y="644398"/>
                  </a:lnTo>
                  <a:lnTo>
                    <a:pt x="325501" y="650748"/>
                  </a:lnTo>
                  <a:cubicBezTo>
                    <a:pt x="145669" y="650875"/>
                    <a:pt x="0" y="505206"/>
                    <a:pt x="0" y="325374"/>
                  </a:cubicBezTo>
                  <a:lnTo>
                    <a:pt x="6350" y="325374"/>
                  </a:lnTo>
                  <a:lnTo>
                    <a:pt x="0" y="325374"/>
                  </a:lnTo>
                  <a:moveTo>
                    <a:pt x="12700" y="325374"/>
                  </a:moveTo>
                  <a:lnTo>
                    <a:pt x="6350" y="325374"/>
                  </a:lnTo>
                  <a:lnTo>
                    <a:pt x="12700" y="325374"/>
                  </a:lnTo>
                  <a:cubicBezTo>
                    <a:pt x="12700" y="498094"/>
                    <a:pt x="152654" y="638048"/>
                    <a:pt x="325374" y="638048"/>
                  </a:cubicBezTo>
                  <a:cubicBezTo>
                    <a:pt x="328930" y="638048"/>
                    <a:pt x="331724" y="640842"/>
                    <a:pt x="331724" y="644398"/>
                  </a:cubicBezTo>
                  <a:cubicBezTo>
                    <a:pt x="331724" y="647954"/>
                    <a:pt x="328930" y="650748"/>
                    <a:pt x="325374" y="650748"/>
                  </a:cubicBezTo>
                  <a:cubicBezTo>
                    <a:pt x="321818" y="650748"/>
                    <a:pt x="319024" y="647954"/>
                    <a:pt x="319024" y="644398"/>
                  </a:cubicBezTo>
                  <a:cubicBezTo>
                    <a:pt x="319024" y="640842"/>
                    <a:pt x="321818" y="638048"/>
                    <a:pt x="325374" y="638048"/>
                  </a:cubicBezTo>
                  <a:cubicBezTo>
                    <a:pt x="498094" y="638048"/>
                    <a:pt x="638048" y="498094"/>
                    <a:pt x="638048" y="325374"/>
                  </a:cubicBezTo>
                  <a:cubicBezTo>
                    <a:pt x="638048" y="322961"/>
                    <a:pt x="639445" y="320802"/>
                    <a:pt x="641604" y="319659"/>
                  </a:cubicBezTo>
                  <a:lnTo>
                    <a:pt x="644398" y="325374"/>
                  </a:lnTo>
                  <a:lnTo>
                    <a:pt x="638048" y="325374"/>
                  </a:lnTo>
                  <a:cubicBezTo>
                    <a:pt x="638175" y="152654"/>
                    <a:pt x="498221" y="12700"/>
                    <a:pt x="325374" y="12700"/>
                  </a:cubicBezTo>
                  <a:cubicBezTo>
                    <a:pt x="323469" y="12700"/>
                    <a:pt x="321564" y="11811"/>
                    <a:pt x="320421" y="10287"/>
                  </a:cubicBezTo>
                  <a:lnTo>
                    <a:pt x="325374" y="6350"/>
                  </a:lnTo>
                  <a:lnTo>
                    <a:pt x="325374" y="12700"/>
                  </a:lnTo>
                  <a:cubicBezTo>
                    <a:pt x="152654" y="12700"/>
                    <a:pt x="12700" y="152654"/>
                    <a:pt x="12700" y="325374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218754" y="8273206"/>
            <a:ext cx="135285" cy="102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"/>
              </a:lnSpc>
            </a:pPr>
            <a:r>
              <a:rPr lang="en-US" sz="937">
                <a:solidFill>
                  <a:srgbClr val="3C38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75359" y="7986861"/>
            <a:ext cx="2502694" cy="590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2"/>
              </a:lnSpc>
            </a:pPr>
            <a:r>
              <a:rPr lang="en-US" sz="2937" b="true">
                <a:solidFill>
                  <a:srgbClr val="D6E5EF"/>
                </a:solidFill>
                <a:latin typeface="Arimo Bold"/>
                <a:ea typeface="Arimo Bold"/>
                <a:cs typeface="Arimo Bold"/>
                <a:sym typeface="Arimo Bold"/>
              </a:rPr>
              <a:t>by Riyaz Ahmed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47155" y="1018877"/>
            <a:ext cx="9335691" cy="1779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Understanding the Basics of HTML Foundation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47155" y="3583186"/>
            <a:ext cx="673150" cy="673150"/>
            <a:chOff x="0" y="0"/>
            <a:chExt cx="897533" cy="8975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306711" y="3775174"/>
            <a:ext cx="153889" cy="355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19449" y="3573661"/>
            <a:ext cx="3545979" cy="889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Foundation Grid System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19449" y="4547295"/>
            <a:ext cx="3545979" cy="2010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Foundation provides a flexible grid system to organize content and create responsive layouts.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864572" y="3583186"/>
            <a:ext cx="673150" cy="673150"/>
            <a:chOff x="0" y="0"/>
            <a:chExt cx="897533" cy="89753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087665" y="3775174"/>
            <a:ext cx="226963" cy="355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836866" y="3573661"/>
            <a:ext cx="3545979" cy="889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Foundation Components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836866" y="4547295"/>
            <a:ext cx="3545979" cy="248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framework offers a variety of pre-built components, such as buttons, forms, and navigation elements.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47155" y="7672090"/>
            <a:ext cx="673150" cy="673150"/>
            <a:chOff x="0" y="0"/>
            <a:chExt cx="897533" cy="89753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97509" cy="897509"/>
            </a:xfrm>
            <a:custGeom>
              <a:avLst/>
              <a:gdLst/>
              <a:ahLst/>
              <a:cxnLst/>
              <a:rect r="r" b="b" t="t" l="l"/>
              <a:pathLst>
                <a:path h="897509" w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266081" y="7864079"/>
            <a:ext cx="235297" cy="355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019449" y="7662565"/>
            <a:ext cx="3520231" cy="44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Foundation Utilities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19449" y="8196262"/>
            <a:ext cx="8363396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HTML Foundation includes a set of utility classes to style elements quickly and efficiently.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47155" y="3088184"/>
            <a:ext cx="16184761" cy="899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Implementing the HTML Foundation Grid System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7155" y="4725591"/>
            <a:ext cx="3520231" cy="44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Columns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7155" y="5378946"/>
            <a:ext cx="4910732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Foundation's grid system is based on columns, which can be easily adjusted to create different layouts.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97266" y="4725591"/>
            <a:ext cx="3520231" cy="44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Rows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97266" y="5378946"/>
            <a:ext cx="4910732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Columns are arranged within rows, providing a clear structure for page content.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47376" y="4725591"/>
            <a:ext cx="3520231" cy="44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Nesting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347376" y="5378946"/>
            <a:ext cx="4910732" cy="153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Columns can be nested to create complex layouts and accommodate various screen sizes.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75866" y="739825"/>
            <a:ext cx="9478267" cy="1668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25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Setting Background Colors with HTML Foundation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975866" y="2826692"/>
            <a:ext cx="1394072" cy="2230636"/>
          </a:xfrm>
          <a:custGeom>
            <a:avLst/>
            <a:gdLst/>
            <a:ahLst/>
            <a:cxnLst/>
            <a:rect r="r" b="b" t="t" l="l"/>
            <a:pathLst>
              <a:path h="2230636" w="1394072">
                <a:moveTo>
                  <a:pt x="0" y="0"/>
                </a:moveTo>
                <a:lnTo>
                  <a:pt x="1394073" y="0"/>
                </a:lnTo>
                <a:lnTo>
                  <a:pt x="1394073" y="2230637"/>
                </a:lnTo>
                <a:lnTo>
                  <a:pt x="0" y="22306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82" r="0" b="-82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788146" y="3105447"/>
            <a:ext cx="3815506" cy="410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Foundation Color Palette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88146" y="3587502"/>
            <a:ext cx="7665987" cy="987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framework provides a curated color palette for consistent and harmonious color schemes.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975866" y="5057329"/>
            <a:ext cx="1394072" cy="2230636"/>
          </a:xfrm>
          <a:custGeom>
            <a:avLst/>
            <a:gdLst/>
            <a:ahLst/>
            <a:cxnLst/>
            <a:rect r="r" b="b" t="t" l="l"/>
            <a:pathLst>
              <a:path h="2230636" w="1394072">
                <a:moveTo>
                  <a:pt x="0" y="0"/>
                </a:moveTo>
                <a:lnTo>
                  <a:pt x="1394073" y="0"/>
                </a:lnTo>
                <a:lnTo>
                  <a:pt x="1394073" y="2230636"/>
                </a:lnTo>
                <a:lnTo>
                  <a:pt x="0" y="223063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2" r="0" b="-82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788146" y="5336084"/>
            <a:ext cx="3280321" cy="410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Background Classes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788146" y="5818138"/>
            <a:ext cx="7665987" cy="987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 the foundation-provided background classes to apply specific colors easily.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975866" y="7287965"/>
            <a:ext cx="1394072" cy="2230636"/>
          </a:xfrm>
          <a:custGeom>
            <a:avLst/>
            <a:gdLst/>
            <a:ahLst/>
            <a:cxnLst/>
            <a:rect r="r" b="b" t="t" l="l"/>
            <a:pathLst>
              <a:path h="2230636" w="1394072">
                <a:moveTo>
                  <a:pt x="0" y="0"/>
                </a:moveTo>
                <a:lnTo>
                  <a:pt x="1394073" y="0"/>
                </a:lnTo>
                <a:lnTo>
                  <a:pt x="1394073" y="2230636"/>
                </a:lnTo>
                <a:lnTo>
                  <a:pt x="0" y="22306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82" r="0" b="-82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788146" y="7566720"/>
            <a:ext cx="3280321" cy="410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Custom Backgrounds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788146" y="8048774"/>
            <a:ext cx="7665987" cy="987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Override the default palette with custom colors to match your website's branding.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905155" y="1216372"/>
            <a:ext cx="9335691" cy="1779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Customizing Colors using HTML Foundation Variables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905155" y="3444180"/>
            <a:ext cx="4518272" cy="3132833"/>
            <a:chOff x="0" y="0"/>
            <a:chExt cx="6024363" cy="417711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024372" cy="4177030"/>
            </a:xfrm>
            <a:custGeom>
              <a:avLst/>
              <a:gdLst/>
              <a:ahLst/>
              <a:cxnLst/>
              <a:rect r="r" b="b" t="t" l="l"/>
              <a:pathLst>
                <a:path h="4177030" w="6024372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5964555" y="0"/>
                  </a:lnTo>
                  <a:cubicBezTo>
                    <a:pt x="5997575" y="0"/>
                    <a:pt x="6024372" y="26797"/>
                    <a:pt x="6024372" y="59817"/>
                  </a:cubicBezTo>
                  <a:lnTo>
                    <a:pt x="6024372" y="4117213"/>
                  </a:lnTo>
                  <a:cubicBezTo>
                    <a:pt x="6024372" y="4150233"/>
                    <a:pt x="5997575" y="4177030"/>
                    <a:pt x="5964555" y="4177030"/>
                  </a:cubicBezTo>
                  <a:lnTo>
                    <a:pt x="59817" y="4177030"/>
                  </a:lnTo>
                  <a:cubicBezTo>
                    <a:pt x="26797" y="4177030"/>
                    <a:pt x="0" y="4150233"/>
                    <a:pt x="0" y="4117213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204299" y="3733800"/>
            <a:ext cx="3520231" cy="44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Sass Variables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204299" y="4267497"/>
            <a:ext cx="3919984" cy="2010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HTML Foundation uses Sass variables to define color values and allow for easy customization.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722572" y="3444180"/>
            <a:ext cx="4518272" cy="3132833"/>
            <a:chOff x="0" y="0"/>
            <a:chExt cx="6024363" cy="417711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024372" cy="4177030"/>
            </a:xfrm>
            <a:custGeom>
              <a:avLst/>
              <a:gdLst/>
              <a:ahLst/>
              <a:cxnLst/>
              <a:rect r="r" b="b" t="t" l="l"/>
              <a:pathLst>
                <a:path h="4177030" w="6024372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5964555" y="0"/>
                  </a:lnTo>
                  <a:cubicBezTo>
                    <a:pt x="5997575" y="0"/>
                    <a:pt x="6024372" y="26797"/>
                    <a:pt x="6024372" y="59817"/>
                  </a:cubicBezTo>
                  <a:lnTo>
                    <a:pt x="6024372" y="4117213"/>
                  </a:lnTo>
                  <a:cubicBezTo>
                    <a:pt x="6024372" y="4150233"/>
                    <a:pt x="5997575" y="4177030"/>
                    <a:pt x="5964555" y="4177030"/>
                  </a:cubicBezTo>
                  <a:lnTo>
                    <a:pt x="59817" y="4177030"/>
                  </a:lnTo>
                  <a:cubicBezTo>
                    <a:pt x="26797" y="4177030"/>
                    <a:pt x="0" y="4150233"/>
                    <a:pt x="0" y="4117213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3021716" y="3733800"/>
            <a:ext cx="3520231" cy="44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Variable Overrides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021716" y="4267497"/>
            <a:ext cx="3919984" cy="2010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Modify the variable values in your Sass file to customize the default colors to match your brand.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905155" y="6876158"/>
            <a:ext cx="9335691" cy="2175272"/>
            <a:chOff x="0" y="0"/>
            <a:chExt cx="12447588" cy="290036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447524" cy="2900299"/>
            </a:xfrm>
            <a:custGeom>
              <a:avLst/>
              <a:gdLst/>
              <a:ahLst/>
              <a:cxnLst/>
              <a:rect r="r" b="b" t="t" l="l"/>
              <a:pathLst>
                <a:path h="2900299" w="12447524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12387707" y="0"/>
                  </a:lnTo>
                  <a:cubicBezTo>
                    <a:pt x="12420727" y="0"/>
                    <a:pt x="12447524" y="26797"/>
                    <a:pt x="12447524" y="59817"/>
                  </a:cubicBezTo>
                  <a:lnTo>
                    <a:pt x="12447524" y="2840482"/>
                  </a:lnTo>
                  <a:cubicBezTo>
                    <a:pt x="12447524" y="2873502"/>
                    <a:pt x="12420727" y="2900299"/>
                    <a:pt x="12387707" y="2900299"/>
                  </a:cubicBezTo>
                  <a:lnTo>
                    <a:pt x="59817" y="2900299"/>
                  </a:lnTo>
                  <a:cubicBezTo>
                    <a:pt x="26797" y="2900299"/>
                    <a:pt x="0" y="2873502"/>
                    <a:pt x="0" y="2840482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8204299" y="7165776"/>
            <a:ext cx="3520231" cy="449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Consistent Styling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204299" y="7699474"/>
            <a:ext cx="8737401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By using variables, you ensure consistent color usage throughout your website.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80926" y="753815"/>
            <a:ext cx="9468148" cy="1667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87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Responsive Design with HTML Foundation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82166" y="2841575"/>
            <a:ext cx="38100" cy="6672411"/>
            <a:chOff x="0" y="0"/>
            <a:chExt cx="50800" cy="889654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0800" cy="8896604"/>
            </a:xfrm>
            <a:custGeom>
              <a:avLst/>
              <a:gdLst/>
              <a:ahLst/>
              <a:cxnLst/>
              <a:rect r="r" b="b" t="t" l="l"/>
              <a:pathLst>
                <a:path h="8896604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8871204"/>
                  </a:lnTo>
                  <a:cubicBezTo>
                    <a:pt x="50800" y="8885174"/>
                    <a:pt x="39370" y="8896604"/>
                    <a:pt x="25400" y="8896604"/>
                  </a:cubicBezTo>
                  <a:cubicBezTo>
                    <a:pt x="11430" y="8896604"/>
                    <a:pt x="0" y="8885174"/>
                    <a:pt x="0" y="8871204"/>
                  </a:cubicBezTo>
                  <a:close/>
                </a:path>
              </a:pathLst>
            </a:custGeom>
            <a:solidFill>
              <a:srgbClr val="5D606B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678409" y="3452961"/>
            <a:ext cx="980926" cy="38100"/>
            <a:chOff x="0" y="0"/>
            <a:chExt cx="1307902" cy="50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07846" cy="50800"/>
            </a:xfrm>
            <a:custGeom>
              <a:avLst/>
              <a:gdLst/>
              <a:ahLst/>
              <a:cxnLst/>
              <a:rect r="r" b="b" t="t" l="l"/>
              <a:pathLst>
                <a:path h="50800" w="1307846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82446" y="0"/>
                  </a:lnTo>
                  <a:cubicBezTo>
                    <a:pt x="1296416" y="0"/>
                    <a:pt x="1307846" y="11430"/>
                    <a:pt x="1307846" y="25400"/>
                  </a:cubicBezTo>
                  <a:cubicBezTo>
                    <a:pt x="1307846" y="39370"/>
                    <a:pt x="1296416" y="50800"/>
                    <a:pt x="1282446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5D606B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85925" y="3156794"/>
            <a:ext cx="630585" cy="630585"/>
            <a:chOff x="0" y="0"/>
            <a:chExt cx="840780" cy="84078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40740" cy="840740"/>
            </a:xfrm>
            <a:custGeom>
              <a:avLst/>
              <a:gdLst/>
              <a:ahLst/>
              <a:cxnLst/>
              <a:rect r="r" b="b" t="t" l="l"/>
              <a:pathLst>
                <a:path h="840740" w="840740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733" y="0"/>
                  </a:lnTo>
                  <a:cubicBezTo>
                    <a:pt x="815721" y="0"/>
                    <a:pt x="840740" y="25146"/>
                    <a:pt x="840740" y="56007"/>
                  </a:cubicBezTo>
                  <a:lnTo>
                    <a:pt x="840740" y="784733"/>
                  </a:lnTo>
                  <a:cubicBezTo>
                    <a:pt x="840740" y="815721"/>
                    <a:pt x="815594" y="840740"/>
                    <a:pt x="784733" y="840740"/>
                  </a:cubicBezTo>
                  <a:lnTo>
                    <a:pt x="56007" y="840740"/>
                  </a:lnTo>
                  <a:cubicBezTo>
                    <a:pt x="25146" y="840740"/>
                    <a:pt x="0" y="815721"/>
                    <a:pt x="0" y="784733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329110" y="3331369"/>
            <a:ext cx="144066" cy="33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42630" y="3121819"/>
            <a:ext cx="3297288" cy="412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Media Queries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942630" y="3606850"/>
            <a:ext cx="7506444" cy="991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Foundation utilizes media queries to adjust layouts based on screen size.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78409" y="5770512"/>
            <a:ext cx="980926" cy="38100"/>
            <a:chOff x="0" y="0"/>
            <a:chExt cx="1307902" cy="50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307846" cy="50800"/>
            </a:xfrm>
            <a:custGeom>
              <a:avLst/>
              <a:gdLst/>
              <a:ahLst/>
              <a:cxnLst/>
              <a:rect r="r" b="b" t="t" l="l"/>
              <a:pathLst>
                <a:path h="50800" w="1307846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82446" y="0"/>
                  </a:lnTo>
                  <a:cubicBezTo>
                    <a:pt x="1296416" y="0"/>
                    <a:pt x="1307846" y="11430"/>
                    <a:pt x="1307846" y="25400"/>
                  </a:cubicBezTo>
                  <a:cubicBezTo>
                    <a:pt x="1307846" y="39370"/>
                    <a:pt x="1296416" y="50800"/>
                    <a:pt x="1282446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5D606B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085925" y="5474345"/>
            <a:ext cx="630585" cy="630585"/>
            <a:chOff x="0" y="0"/>
            <a:chExt cx="840780" cy="84078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40740" cy="840740"/>
            </a:xfrm>
            <a:custGeom>
              <a:avLst/>
              <a:gdLst/>
              <a:ahLst/>
              <a:cxnLst/>
              <a:rect r="r" b="b" t="t" l="l"/>
              <a:pathLst>
                <a:path h="840740" w="840740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733" y="0"/>
                  </a:lnTo>
                  <a:cubicBezTo>
                    <a:pt x="815721" y="0"/>
                    <a:pt x="840740" y="25146"/>
                    <a:pt x="840740" y="56007"/>
                  </a:cubicBezTo>
                  <a:lnTo>
                    <a:pt x="840740" y="784733"/>
                  </a:lnTo>
                  <a:cubicBezTo>
                    <a:pt x="840740" y="815721"/>
                    <a:pt x="815594" y="840740"/>
                    <a:pt x="784733" y="840740"/>
                  </a:cubicBezTo>
                  <a:lnTo>
                    <a:pt x="56007" y="840740"/>
                  </a:lnTo>
                  <a:cubicBezTo>
                    <a:pt x="25146" y="840740"/>
                    <a:pt x="0" y="815721"/>
                    <a:pt x="0" y="784733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294879" y="5648920"/>
            <a:ext cx="212526" cy="33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942630" y="5439370"/>
            <a:ext cx="3458766" cy="412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Grid System Flexibility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942630" y="5924401"/>
            <a:ext cx="7506444" cy="991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grid system adapts to different screen sizes, providing a consistent user experience.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678409" y="8088065"/>
            <a:ext cx="980926" cy="38100"/>
            <a:chOff x="0" y="0"/>
            <a:chExt cx="1307902" cy="50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307846" cy="50800"/>
            </a:xfrm>
            <a:custGeom>
              <a:avLst/>
              <a:gdLst/>
              <a:ahLst/>
              <a:cxnLst/>
              <a:rect r="r" b="b" t="t" l="l"/>
              <a:pathLst>
                <a:path h="50800" w="1307846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82446" y="0"/>
                  </a:lnTo>
                  <a:cubicBezTo>
                    <a:pt x="1296416" y="0"/>
                    <a:pt x="1307846" y="11430"/>
                    <a:pt x="1307846" y="25400"/>
                  </a:cubicBezTo>
                  <a:cubicBezTo>
                    <a:pt x="1307846" y="39370"/>
                    <a:pt x="1296416" y="50800"/>
                    <a:pt x="1282446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5D606B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085925" y="7791896"/>
            <a:ext cx="630585" cy="630585"/>
            <a:chOff x="0" y="0"/>
            <a:chExt cx="840780" cy="84078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40740" cy="840740"/>
            </a:xfrm>
            <a:custGeom>
              <a:avLst/>
              <a:gdLst/>
              <a:ahLst/>
              <a:cxnLst/>
              <a:rect r="r" b="b" t="t" l="l"/>
              <a:pathLst>
                <a:path h="840740" w="840740">
                  <a:moveTo>
                    <a:pt x="0" y="56007"/>
                  </a:moveTo>
                  <a:cubicBezTo>
                    <a:pt x="0" y="25146"/>
                    <a:pt x="25146" y="0"/>
                    <a:pt x="56007" y="0"/>
                  </a:cubicBezTo>
                  <a:lnTo>
                    <a:pt x="784733" y="0"/>
                  </a:lnTo>
                  <a:cubicBezTo>
                    <a:pt x="815721" y="0"/>
                    <a:pt x="840740" y="25146"/>
                    <a:pt x="840740" y="56007"/>
                  </a:cubicBezTo>
                  <a:lnTo>
                    <a:pt x="840740" y="784733"/>
                  </a:lnTo>
                  <a:cubicBezTo>
                    <a:pt x="840740" y="815721"/>
                    <a:pt x="815594" y="840740"/>
                    <a:pt x="784733" y="840740"/>
                  </a:cubicBezTo>
                  <a:lnTo>
                    <a:pt x="56007" y="840740"/>
                  </a:lnTo>
                  <a:cubicBezTo>
                    <a:pt x="25146" y="840740"/>
                    <a:pt x="0" y="815721"/>
                    <a:pt x="0" y="784733"/>
                  </a:cubicBezTo>
                  <a:close/>
                </a:path>
              </a:pathLst>
            </a:custGeom>
            <a:solidFill>
              <a:srgbClr val="444752"/>
            </a:solid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1291010" y="7966472"/>
            <a:ext cx="220415" cy="33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2"/>
              </a:lnSpc>
            </a:pPr>
            <a:r>
              <a:rPr lang="en-US" sz="30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3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942630" y="7756923"/>
            <a:ext cx="3459510" cy="412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Mobile-First Approach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942630" y="8241952"/>
            <a:ext cx="7506444" cy="991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187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Foundation promotes a mobile-first approach, ensuring optimal viewing on smaller screens.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47155" y="2674888"/>
            <a:ext cx="9335691" cy="1779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5"/>
              </a:lnSpc>
            </a:pPr>
            <a:r>
              <a:rPr lang="en-US" sz="550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Best Practices for HTML Foundation Implementation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42392" y="4897934"/>
            <a:ext cx="9345216" cy="2699742"/>
            <a:chOff x="0" y="0"/>
            <a:chExt cx="12460288" cy="359965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460224" cy="3599688"/>
            </a:xfrm>
            <a:custGeom>
              <a:avLst/>
              <a:gdLst/>
              <a:ahLst/>
              <a:cxnLst/>
              <a:rect r="r" b="b" t="t" l="l"/>
              <a:pathLst>
                <a:path h="3599688" w="12460224">
                  <a:moveTo>
                    <a:pt x="0" y="66167"/>
                  </a:moveTo>
                  <a:cubicBezTo>
                    <a:pt x="0" y="29591"/>
                    <a:pt x="29718" y="0"/>
                    <a:pt x="66294" y="0"/>
                  </a:cubicBezTo>
                  <a:lnTo>
                    <a:pt x="12393930" y="0"/>
                  </a:lnTo>
                  <a:lnTo>
                    <a:pt x="12393930" y="6350"/>
                  </a:lnTo>
                  <a:lnTo>
                    <a:pt x="12393930" y="0"/>
                  </a:lnTo>
                  <a:cubicBezTo>
                    <a:pt x="12430506" y="0"/>
                    <a:pt x="12460224" y="29591"/>
                    <a:pt x="12460224" y="66167"/>
                  </a:cubicBezTo>
                  <a:lnTo>
                    <a:pt x="12453874" y="66167"/>
                  </a:lnTo>
                  <a:lnTo>
                    <a:pt x="12460224" y="66167"/>
                  </a:lnTo>
                  <a:lnTo>
                    <a:pt x="12460224" y="3533521"/>
                  </a:lnTo>
                  <a:lnTo>
                    <a:pt x="12453874" y="3533521"/>
                  </a:lnTo>
                  <a:lnTo>
                    <a:pt x="12460224" y="3533521"/>
                  </a:lnTo>
                  <a:cubicBezTo>
                    <a:pt x="12460224" y="3570097"/>
                    <a:pt x="12430506" y="3599688"/>
                    <a:pt x="12393930" y="3599688"/>
                  </a:cubicBezTo>
                  <a:lnTo>
                    <a:pt x="12393930" y="3593338"/>
                  </a:lnTo>
                  <a:lnTo>
                    <a:pt x="12393930" y="3599688"/>
                  </a:lnTo>
                  <a:lnTo>
                    <a:pt x="66294" y="3599688"/>
                  </a:lnTo>
                  <a:lnTo>
                    <a:pt x="66294" y="3593338"/>
                  </a:lnTo>
                  <a:lnTo>
                    <a:pt x="66294" y="3599688"/>
                  </a:lnTo>
                  <a:cubicBezTo>
                    <a:pt x="29718" y="3599688"/>
                    <a:pt x="0" y="3570097"/>
                    <a:pt x="0" y="3533521"/>
                  </a:cubicBezTo>
                  <a:lnTo>
                    <a:pt x="0" y="66167"/>
                  </a:lnTo>
                  <a:lnTo>
                    <a:pt x="6350" y="66167"/>
                  </a:lnTo>
                  <a:lnTo>
                    <a:pt x="0" y="66167"/>
                  </a:lnTo>
                  <a:moveTo>
                    <a:pt x="12700" y="66167"/>
                  </a:moveTo>
                  <a:lnTo>
                    <a:pt x="12700" y="3533521"/>
                  </a:lnTo>
                  <a:lnTo>
                    <a:pt x="6350" y="3533521"/>
                  </a:lnTo>
                  <a:lnTo>
                    <a:pt x="12700" y="3533521"/>
                  </a:lnTo>
                  <a:cubicBezTo>
                    <a:pt x="12700" y="3562985"/>
                    <a:pt x="36703" y="3586988"/>
                    <a:pt x="66294" y="3586988"/>
                  </a:cubicBezTo>
                  <a:lnTo>
                    <a:pt x="12393930" y="3586988"/>
                  </a:lnTo>
                  <a:cubicBezTo>
                    <a:pt x="12423522" y="3586988"/>
                    <a:pt x="12447524" y="3562985"/>
                    <a:pt x="12447524" y="3533521"/>
                  </a:cubicBezTo>
                  <a:lnTo>
                    <a:pt x="12447524" y="66167"/>
                  </a:lnTo>
                  <a:cubicBezTo>
                    <a:pt x="12447524" y="36703"/>
                    <a:pt x="12423522" y="12700"/>
                    <a:pt x="12393930" y="12700"/>
                  </a:cubicBezTo>
                  <a:lnTo>
                    <a:pt x="66294" y="12700"/>
                  </a:lnTo>
                  <a:lnTo>
                    <a:pt x="66294" y="6350"/>
                  </a:lnTo>
                  <a:lnTo>
                    <a:pt x="66294" y="12700"/>
                  </a:lnTo>
                  <a:cubicBezTo>
                    <a:pt x="36703" y="12700"/>
                    <a:pt x="12700" y="36703"/>
                    <a:pt x="12700" y="66167"/>
                  </a:cubicBezTo>
                  <a:close/>
                </a:path>
              </a:pathLst>
            </a:custGeom>
            <a:solidFill>
              <a:srgbClr val="FFFFFF">
                <a:alpha val="23922"/>
              </a:srgbClr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56680" y="4912221"/>
            <a:ext cx="9315599" cy="1335584"/>
            <a:chOff x="0" y="0"/>
            <a:chExt cx="12420798" cy="178077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420854" cy="1780794"/>
            </a:xfrm>
            <a:custGeom>
              <a:avLst/>
              <a:gdLst/>
              <a:ahLst/>
              <a:cxnLst/>
              <a:rect r="r" b="b" t="t" l="l"/>
              <a:pathLst>
                <a:path h="1780794" w="12420854">
                  <a:moveTo>
                    <a:pt x="0" y="0"/>
                  </a:moveTo>
                  <a:lnTo>
                    <a:pt x="12420854" y="0"/>
                  </a:lnTo>
                  <a:lnTo>
                    <a:pt x="12420854" y="1780794"/>
                  </a:lnTo>
                  <a:lnTo>
                    <a:pt x="0" y="1780794"/>
                  </a:lnTo>
                  <a:close/>
                </a:path>
              </a:pathLst>
            </a:custGeom>
            <a:solidFill>
              <a:srgbClr val="FFFFFF">
                <a:alpha val="3922"/>
              </a:srgbClr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356866" y="5005982"/>
            <a:ext cx="2501801" cy="57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 semantic HTML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466481" y="5005982"/>
            <a:ext cx="2497039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Follow coding standards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571334" y="5005982"/>
            <a:ext cx="2501801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Minimize CSS overrides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056680" y="6247805"/>
            <a:ext cx="9315599" cy="1335584"/>
            <a:chOff x="0" y="0"/>
            <a:chExt cx="12420798" cy="178077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420854" cy="1780794"/>
            </a:xfrm>
            <a:custGeom>
              <a:avLst/>
              <a:gdLst/>
              <a:ahLst/>
              <a:cxnLst/>
              <a:rect r="r" b="b" t="t" l="l"/>
              <a:pathLst>
                <a:path h="1780794" w="12420854">
                  <a:moveTo>
                    <a:pt x="0" y="0"/>
                  </a:moveTo>
                  <a:lnTo>
                    <a:pt x="12420854" y="0"/>
                  </a:lnTo>
                  <a:lnTo>
                    <a:pt x="12420854" y="1780794"/>
                  </a:lnTo>
                  <a:lnTo>
                    <a:pt x="0" y="1780794"/>
                  </a:lnTo>
                  <a:close/>
                </a:path>
              </a:pathLst>
            </a:custGeom>
            <a:solidFill>
              <a:srgbClr val="000000">
                <a:alpha val="3922"/>
              </a:srgbClr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356866" y="6341566"/>
            <a:ext cx="2501801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Optimize for performance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466481" y="6341566"/>
            <a:ext cx="2497039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Prioritize accessibility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571334" y="6341566"/>
            <a:ext cx="2501801" cy="105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Regularly update the framework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81A2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252833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757815" y="1017389"/>
            <a:ext cx="8747224" cy="775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37"/>
              </a:lnSpc>
            </a:pPr>
            <a:r>
              <a:rPr lang="en-US" sz="4750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Conclusion and Key Takeaways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7757815" y="2178249"/>
            <a:ext cx="642640" cy="642640"/>
          </a:xfrm>
          <a:custGeom>
            <a:avLst/>
            <a:gdLst/>
            <a:ahLst/>
            <a:cxnLst/>
            <a:rect r="r" b="b" t="t" l="l"/>
            <a:pathLst>
              <a:path h="642640" w="642640">
                <a:moveTo>
                  <a:pt x="0" y="0"/>
                </a:moveTo>
                <a:lnTo>
                  <a:pt x="642640" y="0"/>
                </a:lnTo>
                <a:lnTo>
                  <a:pt x="642640" y="642640"/>
                </a:lnTo>
                <a:lnTo>
                  <a:pt x="0" y="6426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757815" y="3068390"/>
            <a:ext cx="3024782" cy="387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75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Speed and Efficiency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57815" y="3533924"/>
            <a:ext cx="9630370" cy="487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HTML Foundation streamlines web development and saves time and resources.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7757815" y="4792712"/>
            <a:ext cx="642640" cy="642640"/>
          </a:xfrm>
          <a:custGeom>
            <a:avLst/>
            <a:gdLst/>
            <a:ahLst/>
            <a:cxnLst/>
            <a:rect r="r" b="b" t="t" l="l"/>
            <a:pathLst>
              <a:path h="642640" w="642640">
                <a:moveTo>
                  <a:pt x="0" y="0"/>
                </a:moveTo>
                <a:lnTo>
                  <a:pt x="642640" y="0"/>
                </a:lnTo>
                <a:lnTo>
                  <a:pt x="642640" y="642641"/>
                </a:lnTo>
                <a:lnTo>
                  <a:pt x="0" y="6426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7757815" y="5682852"/>
            <a:ext cx="3024782" cy="387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75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Responsive Layouts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57815" y="6148388"/>
            <a:ext cx="9630370" cy="487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The framework ensures that your website looks great on all devices.</a:t>
            </a:r>
          </a:p>
        </p:txBody>
      </p:sp>
      <p:sp>
        <p:nvSpPr>
          <p:cNvPr name="Freeform 14" id="14" descr="preencoded.png"/>
          <p:cNvSpPr/>
          <p:nvPr/>
        </p:nvSpPr>
        <p:spPr>
          <a:xfrm flipH="false" flipV="false" rot="0">
            <a:off x="7757815" y="7407176"/>
            <a:ext cx="642640" cy="642640"/>
          </a:xfrm>
          <a:custGeom>
            <a:avLst/>
            <a:gdLst/>
            <a:ahLst/>
            <a:cxnLst/>
            <a:rect r="r" b="b" t="t" l="l"/>
            <a:pathLst>
              <a:path h="642640" w="642640">
                <a:moveTo>
                  <a:pt x="0" y="0"/>
                </a:moveTo>
                <a:lnTo>
                  <a:pt x="642640" y="0"/>
                </a:lnTo>
                <a:lnTo>
                  <a:pt x="642640" y="642640"/>
                </a:lnTo>
                <a:lnTo>
                  <a:pt x="0" y="6426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7757815" y="8297316"/>
            <a:ext cx="3035796" cy="387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75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Accessibility Features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757815" y="8762851"/>
            <a:ext cx="9630370" cy="487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000">
                <a:solidFill>
                  <a:srgbClr val="D6E5E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Foundation promotes accessibility by providing built-in features and guidelines.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DAGWeUVkO-E</dc:identifier>
  <dcterms:modified xsi:type="dcterms:W3CDTF">2011-08-01T06:04:30Z</dcterms:modified>
  <cp:revision>1</cp:revision>
</cp:coreProperties>
</file>

<file path=docProps/thumbnail.jpeg>
</file>